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4" d="100"/>
          <a:sy n="104" d="100"/>
        </p:scale>
        <p:origin x="81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5420A8-8289-C20A-23F3-C3528676DD18}"/>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9A0CF6E0-6EDC-A93C-4A02-86849E1217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A20F659-33C0-8F28-5AD9-C47894F1A6A0}"/>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5" name="Zástupný symbol pro zápatí 4">
            <a:extLst>
              <a:ext uri="{FF2B5EF4-FFF2-40B4-BE49-F238E27FC236}">
                <a16:creationId xmlns:a16="http://schemas.microsoft.com/office/drawing/2014/main" id="{3DC2A73B-F46F-4372-DFAB-3719539B94E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92DF7F8-7A5E-0138-7E33-8555E0F001EB}"/>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2142808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A172B-03AB-7AA2-6F22-ED0D66690AF6}"/>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C222C2C4-1675-55C6-41B7-28385FDA9391}"/>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1059628-2E74-14FF-66CB-2F79F28FA2CC}"/>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5" name="Zástupný symbol pro zápatí 4">
            <a:extLst>
              <a:ext uri="{FF2B5EF4-FFF2-40B4-BE49-F238E27FC236}">
                <a16:creationId xmlns:a16="http://schemas.microsoft.com/office/drawing/2014/main" id="{D69DDD50-3112-6880-9903-9663A46AB96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FF813E9-E0D7-95D4-C1DF-10FC9931F574}"/>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3394656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F42A0A7A-7883-44C9-8944-0B1A4D1531D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4D8276F3-80CB-EC53-2D88-A13EAAEF3E0A}"/>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1B2E4C2-7CD7-CCB7-8584-D1EFDD55C2AC}"/>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5" name="Zástupný symbol pro zápatí 4">
            <a:extLst>
              <a:ext uri="{FF2B5EF4-FFF2-40B4-BE49-F238E27FC236}">
                <a16:creationId xmlns:a16="http://schemas.microsoft.com/office/drawing/2014/main" id="{345B5557-BB61-C28B-4AF1-D1A1FD926F6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CEFF5D6-ECA4-35BC-11CC-BBE9C9DD07AE}"/>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1395689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CF6659-E8F1-EF0B-4E1F-73E12491B9A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36C080D-9CDE-AED7-0AA2-47032C37E866}"/>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5335C5E-834B-6895-B06E-3E12FDBF5321}"/>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5" name="Zástupný symbol pro zápatí 4">
            <a:extLst>
              <a:ext uri="{FF2B5EF4-FFF2-40B4-BE49-F238E27FC236}">
                <a16:creationId xmlns:a16="http://schemas.microsoft.com/office/drawing/2014/main" id="{D1477F30-C57D-BD51-9DD3-11F1371DECF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E7488C1-D67B-2BC3-B62A-FDAD89FDAD52}"/>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1698203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5D3786-97F8-056C-C7ED-E258A987D998}"/>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5C2B879E-F6F6-1383-68BA-6847D49533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97A961B2-7BEB-67FB-F972-53EB2B8D8018}"/>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5" name="Zástupný symbol pro zápatí 4">
            <a:extLst>
              <a:ext uri="{FF2B5EF4-FFF2-40B4-BE49-F238E27FC236}">
                <a16:creationId xmlns:a16="http://schemas.microsoft.com/office/drawing/2014/main" id="{EF2B0B75-7B9E-FA35-948C-8D22CC04068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A9F859D-7164-8C13-5825-6903D8B72C05}"/>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2563926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F7364B-AC44-FCF5-1187-8FB0997156B6}"/>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B065635D-DE56-4208-FB32-F006DBED1EAF}"/>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51D8A998-ACEC-1FD9-EC4D-948BB9024623}"/>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ABA5EC60-B88D-24AF-90EE-2E0E8E9EB251}"/>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6" name="Zástupný symbol pro zápatí 5">
            <a:extLst>
              <a:ext uri="{FF2B5EF4-FFF2-40B4-BE49-F238E27FC236}">
                <a16:creationId xmlns:a16="http://schemas.microsoft.com/office/drawing/2014/main" id="{CD9FDED0-2E70-230A-8163-D67B84166D0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E21DD70-A487-AC7C-3244-E483183E5AAE}"/>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2641308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A84216-1B05-7C4A-CAE5-9FC0098F74E2}"/>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DAF106CC-AE22-F136-1F7F-BA38C7EF3C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1C57A462-59D7-B7AC-ADAC-D3D300FFC09F}"/>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588D46F-B95E-F409-12EC-573D4E35E4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7654FCA3-AB9F-EEA9-39F2-A0397426549D}"/>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07537185-A1B6-91B3-79EB-B7D8C18FF367}"/>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8" name="Zástupný symbol pro zápatí 7">
            <a:extLst>
              <a:ext uri="{FF2B5EF4-FFF2-40B4-BE49-F238E27FC236}">
                <a16:creationId xmlns:a16="http://schemas.microsoft.com/office/drawing/2014/main" id="{0FFEBD78-F411-359D-4971-E9A180E5A8AA}"/>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FC89DB59-BB28-1368-41BC-8E7F766705FA}"/>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388746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ED39BB-B1CA-1AD3-80E3-8E2264440410}"/>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9FD133B6-B5A4-30BB-FBF7-AF6CDC6C64BC}"/>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4" name="Zástupný symbol pro zápatí 3">
            <a:extLst>
              <a:ext uri="{FF2B5EF4-FFF2-40B4-BE49-F238E27FC236}">
                <a16:creationId xmlns:a16="http://schemas.microsoft.com/office/drawing/2014/main" id="{8B2E06DF-B857-3579-844D-76E73FA05239}"/>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3EFF426-8D7B-7AB9-A6E3-06AB0A480F6D}"/>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3538170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28ADF54-3D92-DD04-0163-89516FB4497F}"/>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3" name="Zástupný symbol pro zápatí 2">
            <a:extLst>
              <a:ext uri="{FF2B5EF4-FFF2-40B4-BE49-F238E27FC236}">
                <a16:creationId xmlns:a16="http://schemas.microsoft.com/office/drawing/2014/main" id="{5E2B0EC0-2FCE-F5E1-F7AC-792A45582D1F}"/>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47F4160D-5AE4-B2A2-3BB7-D0739BDE7B0B}"/>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1066957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6C8014-88D1-52C2-304B-F9FEE6D3AA5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90359DA7-D74B-AD84-27FC-F131555078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AD7EA61D-1A78-7DA7-D187-0E94F12A93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FF11FC87-38EC-D186-000F-0AF76AAE73EA}"/>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6" name="Zástupný symbol pro zápatí 5">
            <a:extLst>
              <a:ext uri="{FF2B5EF4-FFF2-40B4-BE49-F238E27FC236}">
                <a16:creationId xmlns:a16="http://schemas.microsoft.com/office/drawing/2014/main" id="{F87A53DF-146F-D98B-D37D-D14508B091B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F1B1BE5-328F-4808-41C0-709D0DE5BDAB}"/>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4021799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34DFC8-362D-AF3E-3A52-38CA9A02341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C3CF7FCB-0CE2-1762-E514-BF0D209E57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549B0EDF-AAD3-9558-CAB3-C06DBCB86B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5E345620-FCD6-95FB-FCDE-18E559800E20}"/>
              </a:ext>
            </a:extLst>
          </p:cNvPr>
          <p:cNvSpPr>
            <a:spLocks noGrp="1"/>
          </p:cNvSpPr>
          <p:nvPr>
            <p:ph type="dt" sz="half" idx="10"/>
          </p:nvPr>
        </p:nvSpPr>
        <p:spPr/>
        <p:txBody>
          <a:bodyPr/>
          <a:lstStyle/>
          <a:p>
            <a:fld id="{473D60FB-14D0-4C52-BE32-0FE8B8F69740}" type="datetimeFigureOut">
              <a:rPr lang="cs-CZ" smtClean="0"/>
              <a:t>13.05.2025</a:t>
            </a:fld>
            <a:endParaRPr lang="cs-CZ"/>
          </a:p>
        </p:txBody>
      </p:sp>
      <p:sp>
        <p:nvSpPr>
          <p:cNvPr id="6" name="Zástupný symbol pro zápatí 5">
            <a:extLst>
              <a:ext uri="{FF2B5EF4-FFF2-40B4-BE49-F238E27FC236}">
                <a16:creationId xmlns:a16="http://schemas.microsoft.com/office/drawing/2014/main" id="{B7D8AC1F-BD1C-52E7-2863-D36A7D9361C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6C40F5E-6910-BA15-38CC-638D50BB5D67}"/>
              </a:ext>
            </a:extLst>
          </p:cNvPr>
          <p:cNvSpPr>
            <a:spLocks noGrp="1"/>
          </p:cNvSpPr>
          <p:nvPr>
            <p:ph type="sldNum" sz="quarter" idx="12"/>
          </p:nvPr>
        </p:nvSpPr>
        <p:spPr/>
        <p:txBody>
          <a:bodyPr/>
          <a:lstStyle/>
          <a:p>
            <a:fld id="{BB593DCA-0BD7-4CB4-86BB-EB2DC4D8DC3E}" type="slidenum">
              <a:rPr lang="cs-CZ" smtClean="0"/>
              <a:t>‹#›</a:t>
            </a:fld>
            <a:endParaRPr lang="cs-CZ"/>
          </a:p>
        </p:txBody>
      </p:sp>
    </p:spTree>
    <p:extLst>
      <p:ext uri="{BB962C8B-B14F-4D97-AF65-F5344CB8AC3E}">
        <p14:creationId xmlns:p14="http://schemas.microsoft.com/office/powerpoint/2010/main" val="2899410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243E6BA1-144C-BAB3-F940-8EF0FDF857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3E1C4325-CAAA-232C-E410-8EA8863F15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D73CD6-4632-2929-0CDF-CBC3BDF5B6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3D60FB-14D0-4C52-BE32-0FE8B8F69740}" type="datetimeFigureOut">
              <a:rPr lang="cs-CZ" smtClean="0"/>
              <a:t>13.05.2025</a:t>
            </a:fld>
            <a:endParaRPr lang="cs-CZ"/>
          </a:p>
        </p:txBody>
      </p:sp>
      <p:sp>
        <p:nvSpPr>
          <p:cNvPr id="5" name="Zástupný symbol pro zápatí 4">
            <a:extLst>
              <a:ext uri="{FF2B5EF4-FFF2-40B4-BE49-F238E27FC236}">
                <a16:creationId xmlns:a16="http://schemas.microsoft.com/office/drawing/2014/main" id="{1498364C-C30E-049E-2CDD-47D01B17FA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D7728215-9B15-7989-48B3-23F5839B4A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593DCA-0BD7-4CB4-86BB-EB2DC4D8DC3E}" type="slidenum">
              <a:rPr lang="cs-CZ" smtClean="0"/>
              <a:t>‹#›</a:t>
            </a:fld>
            <a:endParaRPr lang="cs-CZ"/>
          </a:p>
        </p:txBody>
      </p:sp>
    </p:spTree>
    <p:extLst>
      <p:ext uri="{BB962C8B-B14F-4D97-AF65-F5344CB8AC3E}">
        <p14:creationId xmlns:p14="http://schemas.microsoft.com/office/powerpoint/2010/main" val="1336275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1C711DDE-B012-AB06-9C8E-EE86EEC939D8}"/>
              </a:ext>
            </a:extLst>
          </p:cNvPr>
          <p:cNvSpPr txBox="1"/>
          <p:nvPr/>
        </p:nvSpPr>
        <p:spPr>
          <a:xfrm>
            <a:off x="85725" y="104775"/>
            <a:ext cx="5800725" cy="6387326"/>
          </a:xfrm>
          <a:prstGeom prst="rect">
            <a:avLst/>
          </a:prstGeom>
          <a:noFill/>
        </p:spPr>
        <p:txBody>
          <a:bodyPr wrap="square">
            <a:spAutoFit/>
          </a:bodyPr>
          <a:lstStyle/>
          <a:p>
            <a:pPr>
              <a:lnSpc>
                <a:spcPct val="107000"/>
              </a:lnSpc>
              <a:spcAft>
                <a:spcPts val="800"/>
              </a:spcAft>
            </a:pPr>
            <a:r>
              <a:rPr lang="el-GR" sz="1100" dirty="0">
                <a:effectLst/>
                <a:latin typeface="Calibri" panose="020F0502020204030204" pitchFamily="34" charset="0"/>
                <a:ea typeface="Calibri" panose="020F0502020204030204" pitchFamily="34" charset="0"/>
              </a:rPr>
              <a:t>Αγαπητή κυρία, αγαπητέ κύριε,</a:t>
            </a:r>
            <a:r>
              <a:rPr lang="cs-CZ" sz="1100" dirty="0">
                <a:effectLst/>
                <a:latin typeface="Calibri" panose="020F0502020204030204" pitchFamily="34" charset="0"/>
                <a:ea typeface="Calibri" panose="020F0502020204030204" pitchFamily="34" charset="0"/>
              </a:rPr>
              <a:t> </a:t>
            </a:r>
          </a:p>
          <a:p>
            <a:pPr>
              <a:lnSpc>
                <a:spcPct val="107000"/>
              </a:lnSpc>
              <a:spcAft>
                <a:spcPts val="800"/>
              </a:spcAft>
            </a:pPr>
            <a:r>
              <a:rPr lang="el-GR" sz="1100" dirty="0">
                <a:effectLst/>
                <a:latin typeface="Calibri" panose="020F0502020204030204" pitchFamily="34" charset="0"/>
                <a:ea typeface="Calibri" panose="020F0502020204030204" pitchFamily="34" charset="0"/>
              </a:rPr>
              <a:t>Υποβληθήκατε σε θεραπεία με θερμοπλαστική σταθεροποίηση OPENCAST. Προκειμένου να διασφαλιστεί ομαλή πορεία της θεραπείας, παρακαλείστε να δώσετε προσοχή στις ακόλουθες προφυλάξεις:</a:t>
            </a:r>
            <a:r>
              <a:rPr lang="cs-CZ" sz="1100" dirty="0">
                <a:effectLst/>
                <a:latin typeface="Calibri" panose="020F0502020204030204" pitchFamily="34" charset="0"/>
                <a:ea typeface="Calibri" panose="020F0502020204030204" pitchFamily="34" charset="0"/>
              </a:rPr>
              <a:t> </a:t>
            </a:r>
          </a:p>
          <a:p>
            <a:pPr>
              <a:lnSpc>
                <a:spcPct val="107000"/>
              </a:lnSpc>
              <a:spcAft>
                <a:spcPts val="800"/>
              </a:spcAft>
            </a:pPr>
            <a:r>
              <a:rPr lang="el-GR" sz="1100" dirty="0">
                <a:effectLst/>
                <a:latin typeface="Calibri" panose="020F0502020204030204" pitchFamily="34" charset="0"/>
                <a:ea typeface="Calibri" panose="020F0502020204030204" pitchFamily="34" charset="0"/>
              </a:rPr>
              <a:t>1.</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Η θερμοπλαστική σταθεροποίηση OPENCAST μπορεί να εφαρμοστεί προσεκτικά κάτω από βέλτιστες συνθήκες σε 20 λεπτά. Κατά το χρονικό αυτό διάστημα, μην το καλύπτετε και μην προσπαθήσετε να επιταχύνετε τη διαδικασία σκλήρυνσης με οποιονδήποτε τρόπο.</a:t>
            </a:r>
          </a:p>
          <a:p>
            <a:pPr>
              <a:lnSpc>
                <a:spcPct val="107000"/>
              </a:lnSpc>
              <a:spcAft>
                <a:spcPts val="800"/>
              </a:spcAft>
            </a:pPr>
            <a:r>
              <a:rPr lang="el-GR" sz="1100" dirty="0">
                <a:effectLst/>
                <a:latin typeface="Calibri" panose="020F0502020204030204" pitchFamily="34" charset="0"/>
                <a:ea typeface="Calibri" panose="020F0502020204030204" pitchFamily="34" charset="0"/>
              </a:rPr>
              <a:t>2.</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Η ανύψωση του άκρου που υποβάλλεται σε θεραπεία θα αποτρέψει τυχόν οίδημα. Κρατήστε το μπράτσο σας ψηλότερα από τον αγκώνα σας. Μην φοράτε δαχτυλίδια στο τραυματισμένο χέρι.</a:t>
            </a:r>
          </a:p>
          <a:p>
            <a:pPr>
              <a:lnSpc>
                <a:spcPct val="107000"/>
              </a:lnSpc>
              <a:spcAft>
                <a:spcPts val="800"/>
              </a:spcAft>
            </a:pPr>
            <a:r>
              <a:rPr lang="el-GR" sz="1100" dirty="0">
                <a:effectLst/>
                <a:latin typeface="Calibri" panose="020F0502020204030204" pitchFamily="34" charset="0"/>
                <a:ea typeface="Calibri" panose="020F0502020204030204" pitchFamily="34" charset="0"/>
              </a:rPr>
              <a:t>3.</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Κάνετε ασκήσεις με όλες τις ελεύθερες αρθρώσεις, συμπεριλαμβανομένων των δακτύλων σας, συχνά και τακτικά. Προσπαθήστε να τεντώσετε τους μύες κάτω από τη σταθεροποίηση - θα μειώσετε τυχόν οίδημα και θα βελτιώσετε την κυκλοφορία του αίματος.</a:t>
            </a:r>
          </a:p>
          <a:p>
            <a:pPr>
              <a:lnSpc>
                <a:spcPct val="107000"/>
              </a:lnSpc>
              <a:spcAft>
                <a:spcPts val="800"/>
              </a:spcAft>
            </a:pPr>
            <a:r>
              <a:rPr lang="el-GR" sz="1100" dirty="0">
                <a:effectLst/>
                <a:latin typeface="Calibri" panose="020F0502020204030204" pitchFamily="34" charset="0"/>
                <a:ea typeface="Calibri" panose="020F0502020204030204" pitchFamily="34" charset="0"/>
              </a:rPr>
              <a:t>4.</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Προκειμένου να παρακολουθείτε τη ροή του αίματος στην κοίτη του νυχιού, μη χρησιμοποιείτε βερνίκι νυχιών.</a:t>
            </a:r>
          </a:p>
          <a:p>
            <a:pPr>
              <a:lnSpc>
                <a:spcPct val="107000"/>
              </a:lnSpc>
              <a:spcAft>
                <a:spcPts val="800"/>
              </a:spcAft>
            </a:pPr>
            <a:r>
              <a:rPr lang="el-GR" sz="1100" dirty="0">
                <a:effectLst/>
                <a:latin typeface="Calibri" panose="020F0502020204030204" pitchFamily="34" charset="0"/>
                <a:ea typeface="Calibri" panose="020F0502020204030204" pitchFamily="34" charset="0"/>
              </a:rPr>
              <a:t>5.</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Αν τα δάχτυλά σας πρηστούν ή γίνουν μπλε, τοποθετήστε τα πιο ψηλά από την καρδιά σας. Το ελαφρύ οίδημα δεν αποτελεί λόγο ανησυχίας και η τοποθέτηση θα βελτιώσει την κυκλοφορία.</a:t>
            </a:r>
          </a:p>
          <a:p>
            <a:pPr>
              <a:lnSpc>
                <a:spcPct val="107000"/>
              </a:lnSpc>
              <a:spcAft>
                <a:spcPts val="800"/>
              </a:spcAft>
            </a:pPr>
            <a:r>
              <a:rPr lang="el-GR" sz="1100" dirty="0">
                <a:effectLst/>
                <a:latin typeface="Calibri" panose="020F0502020204030204" pitchFamily="34" charset="0"/>
                <a:ea typeface="Calibri" panose="020F0502020204030204" pitchFamily="34" charset="0"/>
              </a:rPr>
              <a:t>6.</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Η μόνιμη ωχρότητα, διαταραχή αίσθησης, κινητικότητα, ψυχρότητα και επίμονο οίδημα είναι συμπτώματα διαταραχής της κυκλοφορίας του αίματος και της νεύρωσης. Σε τέτοια περίπτωση, επισκεφθείτε αμέσως την κλινική μας ή το τμήμα επειγόντων περιστατικών.</a:t>
            </a:r>
          </a:p>
          <a:p>
            <a:pPr>
              <a:lnSpc>
                <a:spcPct val="107000"/>
              </a:lnSpc>
              <a:spcAft>
                <a:spcPts val="800"/>
              </a:spcAft>
            </a:pPr>
            <a:r>
              <a:rPr lang="el-GR" sz="1100" dirty="0">
                <a:effectLst/>
                <a:latin typeface="Calibri" panose="020F0502020204030204" pitchFamily="34" charset="0"/>
                <a:ea typeface="Calibri" panose="020F0502020204030204" pitchFamily="34" charset="0"/>
              </a:rPr>
              <a:t>7.</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Μην παίρνετε παυσίπονα για νεοεμφανιζόμενο πόνο κάτω από τον επίδεσμο. Ο πόνος είναι σημαντικό προειδοποιητικό σημάδι. Παρακαλώ, ενημερώστε μας αμέσως για το συμβάν.</a:t>
            </a:r>
          </a:p>
          <a:p>
            <a:pPr>
              <a:lnSpc>
                <a:spcPct val="107000"/>
              </a:lnSpc>
              <a:spcAft>
                <a:spcPts val="800"/>
              </a:spcAft>
            </a:pPr>
            <a:r>
              <a:rPr lang="el-GR" sz="1100" dirty="0">
                <a:effectLst/>
                <a:latin typeface="Calibri" panose="020F0502020204030204" pitchFamily="34" charset="0"/>
                <a:ea typeface="Calibri" panose="020F0502020204030204" pitchFamily="34" charset="0"/>
              </a:rPr>
              <a:t>8.</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Μην προσαρμόσετε τη σταθεροποίηση μόνοι σας με κανέναν τρόπο.</a:t>
            </a:r>
          </a:p>
          <a:p>
            <a:pPr>
              <a:lnSpc>
                <a:spcPct val="107000"/>
              </a:lnSpc>
              <a:spcAft>
                <a:spcPts val="800"/>
              </a:spcAft>
            </a:pPr>
            <a:r>
              <a:rPr lang="el-GR" sz="1100" dirty="0">
                <a:effectLst/>
                <a:latin typeface="Calibri" panose="020F0502020204030204" pitchFamily="34" charset="0"/>
                <a:ea typeface="Calibri" panose="020F0502020204030204" pitchFamily="34" charset="0"/>
              </a:rPr>
              <a:t>9.</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Τηρείτε την κατάσταση ηρεμίας. Επειδή πρόκειται για θερμοπλαστική σταθεροποίηση, αποφύγετε περιβάλλοντα με σταθερά υψηλές θερμοκρασίες, π.χ. ιαματικά λουτρά ή φινλανδικές σάουνες.</a:t>
            </a:r>
            <a:endParaRPr lang="cs-CZ" sz="1100" dirty="0">
              <a:effectLst/>
              <a:latin typeface="Calibri" panose="020F0502020204030204" pitchFamily="34" charset="0"/>
              <a:ea typeface="Calibri" panose="020F0502020204030204" pitchFamily="34" charset="0"/>
            </a:endParaRPr>
          </a:p>
          <a:p>
            <a:pPr>
              <a:lnSpc>
                <a:spcPct val="107000"/>
              </a:lnSpc>
              <a:spcAft>
                <a:spcPts val="800"/>
              </a:spcAft>
            </a:pPr>
            <a:r>
              <a:rPr lang="el-GR" sz="1100" dirty="0">
                <a:effectLst/>
                <a:latin typeface="Calibri" panose="020F0502020204030204" pitchFamily="34" charset="0"/>
                <a:ea typeface="Calibri" panose="020F0502020204030204" pitchFamily="34" charset="0"/>
              </a:rPr>
              <a:t>Θα χαρούμε να σας δούμε στο επόμενο ραντεβού, ή οποιαδήποτε άλλη στιγμή, εφόσον έχετε προβλήματα.</a:t>
            </a:r>
            <a:r>
              <a:rPr lang="cs-CZ" sz="1100" dirty="0">
                <a:effectLst/>
                <a:latin typeface="Calibri" panose="020F0502020204030204" pitchFamily="34" charset="0"/>
                <a:ea typeface="Calibri" panose="020F0502020204030204" pitchFamily="34" charset="0"/>
              </a:rPr>
              <a:t> </a:t>
            </a:r>
          </a:p>
          <a:p>
            <a:pPr>
              <a:lnSpc>
                <a:spcPct val="107000"/>
              </a:lnSpc>
              <a:spcAft>
                <a:spcPts val="800"/>
              </a:spcAft>
            </a:pPr>
            <a:r>
              <a:rPr lang="el-GR" sz="1100" dirty="0">
                <a:effectLst/>
                <a:latin typeface="Calibri" panose="020F0502020204030204" pitchFamily="34" charset="0"/>
                <a:ea typeface="Calibri" panose="020F0502020204030204" pitchFamily="34" charset="0"/>
              </a:rPr>
              <a:t>Η ημερομηνία ελέγχου</a:t>
            </a:r>
            <a:r>
              <a:rPr lang="cs-CZ" sz="1100" dirty="0">
                <a:effectLst/>
                <a:latin typeface="Calibri" panose="020F0502020204030204" pitchFamily="34" charset="0"/>
                <a:ea typeface="Calibri" panose="020F0502020204030204" pitchFamily="34" charset="0"/>
              </a:rPr>
              <a:t>:……………………………</a:t>
            </a:r>
          </a:p>
        </p:txBody>
      </p:sp>
      <p:sp>
        <p:nvSpPr>
          <p:cNvPr id="5" name="TextovéPole 4">
            <a:extLst>
              <a:ext uri="{FF2B5EF4-FFF2-40B4-BE49-F238E27FC236}">
                <a16:creationId xmlns:a16="http://schemas.microsoft.com/office/drawing/2014/main" id="{441AB000-B3D1-680A-EED0-566C4CF005DC}"/>
              </a:ext>
            </a:extLst>
          </p:cNvPr>
          <p:cNvSpPr txBox="1"/>
          <p:nvPr/>
        </p:nvSpPr>
        <p:spPr>
          <a:xfrm>
            <a:off x="5981700" y="104775"/>
            <a:ext cx="5800725" cy="6387326"/>
          </a:xfrm>
          <a:prstGeom prst="rect">
            <a:avLst/>
          </a:prstGeom>
          <a:noFill/>
        </p:spPr>
        <p:txBody>
          <a:bodyPr wrap="square">
            <a:spAutoFit/>
          </a:bodyPr>
          <a:lstStyle/>
          <a:p>
            <a:pPr>
              <a:lnSpc>
                <a:spcPct val="107000"/>
              </a:lnSpc>
              <a:spcAft>
                <a:spcPts val="800"/>
              </a:spcAft>
            </a:pPr>
            <a:r>
              <a:rPr lang="el-GR" sz="1100" dirty="0">
                <a:effectLst/>
                <a:latin typeface="Calibri" panose="020F0502020204030204" pitchFamily="34" charset="0"/>
                <a:ea typeface="Calibri" panose="020F0502020204030204" pitchFamily="34" charset="0"/>
              </a:rPr>
              <a:t>Αγαπητή κυρία, αγαπητέ κύριε,</a:t>
            </a:r>
            <a:r>
              <a:rPr lang="cs-CZ" sz="1100" dirty="0">
                <a:effectLst/>
                <a:latin typeface="Calibri" panose="020F0502020204030204" pitchFamily="34" charset="0"/>
                <a:ea typeface="Calibri" panose="020F0502020204030204" pitchFamily="34" charset="0"/>
              </a:rPr>
              <a:t> </a:t>
            </a:r>
          </a:p>
          <a:p>
            <a:pPr>
              <a:lnSpc>
                <a:spcPct val="107000"/>
              </a:lnSpc>
              <a:spcAft>
                <a:spcPts val="800"/>
              </a:spcAft>
            </a:pPr>
            <a:r>
              <a:rPr lang="el-GR" sz="1100" dirty="0">
                <a:effectLst/>
                <a:latin typeface="Calibri" panose="020F0502020204030204" pitchFamily="34" charset="0"/>
                <a:ea typeface="Calibri" panose="020F0502020204030204" pitchFamily="34" charset="0"/>
              </a:rPr>
              <a:t>Υποβληθήκατε σε θεραπεία με θερμοπλαστική σταθεροποίηση OPENCAST. Προκειμένου να διασφαλιστεί ομαλή πορεία της θεραπείας, παρακαλείστε να δώσετε προσοχή στις ακόλουθες προφυλάξεις:</a:t>
            </a:r>
            <a:r>
              <a:rPr lang="cs-CZ" sz="1100" dirty="0">
                <a:effectLst/>
                <a:latin typeface="Calibri" panose="020F0502020204030204" pitchFamily="34" charset="0"/>
                <a:ea typeface="Calibri" panose="020F0502020204030204" pitchFamily="34" charset="0"/>
              </a:rPr>
              <a:t> </a:t>
            </a:r>
          </a:p>
          <a:p>
            <a:pPr>
              <a:lnSpc>
                <a:spcPct val="107000"/>
              </a:lnSpc>
              <a:spcAft>
                <a:spcPts val="800"/>
              </a:spcAft>
            </a:pPr>
            <a:r>
              <a:rPr lang="el-GR" sz="1100" dirty="0">
                <a:effectLst/>
                <a:latin typeface="Calibri" panose="020F0502020204030204" pitchFamily="34" charset="0"/>
                <a:ea typeface="Calibri" panose="020F0502020204030204" pitchFamily="34" charset="0"/>
              </a:rPr>
              <a:t>1.</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Η θερμοπλαστική σταθεροποίηση OPENCAST μπορεί να εφαρμοστεί προσεκτικά κάτω από βέλτιστες συνθήκες σε 20 λεπτά. Κατά το χρονικό αυτό διάστημα, μην το καλύπτετε και μην προσπαθήσετε να επιταχύνετε τη διαδικασία σκλήρυνσης με οποιονδήποτε τρόπο.</a:t>
            </a:r>
          </a:p>
          <a:p>
            <a:pPr>
              <a:lnSpc>
                <a:spcPct val="107000"/>
              </a:lnSpc>
              <a:spcAft>
                <a:spcPts val="800"/>
              </a:spcAft>
            </a:pPr>
            <a:r>
              <a:rPr lang="el-GR" sz="1100" dirty="0">
                <a:effectLst/>
                <a:latin typeface="Calibri" panose="020F0502020204030204" pitchFamily="34" charset="0"/>
                <a:ea typeface="Calibri" panose="020F0502020204030204" pitchFamily="34" charset="0"/>
              </a:rPr>
              <a:t>2.</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Η ανύψωση του άκρου που υποβάλλεται σε θεραπεία θα αποτρέψει τυχόν οίδημα. Κρατήστε το μπράτσο σας ψηλότερα από τον αγκώνα σας. Μην φοράτε δαχτυλίδια στο τραυματισμένο χέρι.</a:t>
            </a:r>
          </a:p>
          <a:p>
            <a:pPr>
              <a:lnSpc>
                <a:spcPct val="107000"/>
              </a:lnSpc>
              <a:spcAft>
                <a:spcPts val="800"/>
              </a:spcAft>
            </a:pPr>
            <a:r>
              <a:rPr lang="el-GR" sz="1100" dirty="0">
                <a:effectLst/>
                <a:latin typeface="Calibri" panose="020F0502020204030204" pitchFamily="34" charset="0"/>
                <a:ea typeface="Calibri" panose="020F0502020204030204" pitchFamily="34" charset="0"/>
              </a:rPr>
              <a:t>3.</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Κάνετε ασκήσεις με όλες τις ελεύθερες αρθρώσεις, συμπεριλαμβανομένων των δακτύλων σας, συχνά και τακτικά. Προσπαθήστε να τεντώσετε τους μύες κάτω από τη σταθεροποίηση - θα μειώσετε τυχόν οίδημα και θα βελτιώσετε την κυκλοφορία του αίματος.</a:t>
            </a:r>
          </a:p>
          <a:p>
            <a:pPr>
              <a:lnSpc>
                <a:spcPct val="107000"/>
              </a:lnSpc>
              <a:spcAft>
                <a:spcPts val="800"/>
              </a:spcAft>
            </a:pPr>
            <a:r>
              <a:rPr lang="el-GR" sz="1100" dirty="0">
                <a:effectLst/>
                <a:latin typeface="Calibri" panose="020F0502020204030204" pitchFamily="34" charset="0"/>
                <a:ea typeface="Calibri" panose="020F0502020204030204" pitchFamily="34" charset="0"/>
              </a:rPr>
              <a:t>4.</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Προκειμένου να παρακολουθείτε τη ροή του αίματος στην κοίτη του νυχιού, μη χρησιμοποιείτε βερνίκι νυχιών.</a:t>
            </a:r>
          </a:p>
          <a:p>
            <a:pPr>
              <a:lnSpc>
                <a:spcPct val="107000"/>
              </a:lnSpc>
              <a:spcAft>
                <a:spcPts val="800"/>
              </a:spcAft>
            </a:pPr>
            <a:r>
              <a:rPr lang="el-GR" sz="1100" dirty="0">
                <a:effectLst/>
                <a:latin typeface="Calibri" panose="020F0502020204030204" pitchFamily="34" charset="0"/>
                <a:ea typeface="Calibri" panose="020F0502020204030204" pitchFamily="34" charset="0"/>
              </a:rPr>
              <a:t>5.</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Αν τα δάχτυλά σας πρηστούν ή γίνουν μπλε, τοποθετήστε τα πιο ψηλά από την καρδιά σας. Το ελαφρύ οίδημα δεν αποτελεί λόγο ανησυχίας και η τοποθέτηση θα βελτιώσει την κυκλοφορία.</a:t>
            </a:r>
          </a:p>
          <a:p>
            <a:pPr>
              <a:lnSpc>
                <a:spcPct val="107000"/>
              </a:lnSpc>
              <a:spcAft>
                <a:spcPts val="800"/>
              </a:spcAft>
            </a:pPr>
            <a:r>
              <a:rPr lang="el-GR" sz="1100" dirty="0">
                <a:effectLst/>
                <a:latin typeface="Calibri" panose="020F0502020204030204" pitchFamily="34" charset="0"/>
                <a:ea typeface="Calibri" panose="020F0502020204030204" pitchFamily="34" charset="0"/>
              </a:rPr>
              <a:t>6.</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Η μόνιμη ωχρότητα, διαταραχή αίσθησης, κινητικότητα, ψυχρότητα και επίμονο οίδημα είναι συμπτώματα διαταραχής της κυκλοφορίας του αίματος και της νεύρωσης. Σε τέτοια περίπτωση, επισκεφθείτε αμέσως την κλινική μας ή το τμήμα επειγόντων περιστατικών.</a:t>
            </a:r>
          </a:p>
          <a:p>
            <a:pPr>
              <a:lnSpc>
                <a:spcPct val="107000"/>
              </a:lnSpc>
              <a:spcAft>
                <a:spcPts val="800"/>
              </a:spcAft>
            </a:pPr>
            <a:r>
              <a:rPr lang="el-GR" sz="1100" dirty="0">
                <a:effectLst/>
                <a:latin typeface="Calibri" panose="020F0502020204030204" pitchFamily="34" charset="0"/>
                <a:ea typeface="Calibri" panose="020F0502020204030204" pitchFamily="34" charset="0"/>
              </a:rPr>
              <a:t>7.</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Μην παίρνετε παυσίπονα για νεοεμφανιζόμενο πόνο κάτω από τον επίδεσμο. Ο πόνος είναι σημαντικό προειδοποιητικό σημάδι. Παρακαλώ, ενημερώστε μας αμέσως για το συμβάν.</a:t>
            </a:r>
          </a:p>
          <a:p>
            <a:pPr>
              <a:lnSpc>
                <a:spcPct val="107000"/>
              </a:lnSpc>
              <a:spcAft>
                <a:spcPts val="800"/>
              </a:spcAft>
            </a:pPr>
            <a:r>
              <a:rPr lang="el-GR" sz="1100" dirty="0">
                <a:effectLst/>
                <a:latin typeface="Calibri" panose="020F0502020204030204" pitchFamily="34" charset="0"/>
                <a:ea typeface="Calibri" panose="020F0502020204030204" pitchFamily="34" charset="0"/>
              </a:rPr>
              <a:t>8.</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Μην προσαρμόσετε τη σταθεροποίηση μόνοι σας με κανέναν τρόπο.</a:t>
            </a:r>
          </a:p>
          <a:p>
            <a:pPr>
              <a:lnSpc>
                <a:spcPct val="107000"/>
              </a:lnSpc>
              <a:spcAft>
                <a:spcPts val="800"/>
              </a:spcAft>
            </a:pPr>
            <a:r>
              <a:rPr lang="el-GR" sz="1100" dirty="0">
                <a:effectLst/>
                <a:latin typeface="Calibri" panose="020F0502020204030204" pitchFamily="34" charset="0"/>
                <a:ea typeface="Calibri" panose="020F0502020204030204" pitchFamily="34" charset="0"/>
              </a:rPr>
              <a:t>9.</a:t>
            </a:r>
            <a:r>
              <a:rPr lang="cs-CZ" sz="1100" dirty="0">
                <a:effectLst/>
                <a:latin typeface="Calibri" panose="020F0502020204030204" pitchFamily="34" charset="0"/>
                <a:ea typeface="Calibri" panose="020F0502020204030204" pitchFamily="34" charset="0"/>
              </a:rPr>
              <a:t> </a:t>
            </a:r>
            <a:r>
              <a:rPr lang="el-GR" sz="1100" dirty="0">
                <a:effectLst/>
                <a:latin typeface="Calibri" panose="020F0502020204030204" pitchFamily="34" charset="0"/>
                <a:ea typeface="Calibri" panose="020F0502020204030204" pitchFamily="34" charset="0"/>
              </a:rPr>
              <a:t>Τηρείτε την κατάσταση ηρεμίας. Επειδή πρόκειται για θερμοπλαστική σταθεροποίηση, αποφύγετε περιβάλλοντα με σταθερά υψηλές θερμοκρασίες, π.χ. ιαματικά λουτρά ή φινλανδικές σάουνες.</a:t>
            </a:r>
            <a:endParaRPr lang="cs-CZ" sz="1100" dirty="0">
              <a:effectLst/>
              <a:latin typeface="Calibri" panose="020F0502020204030204" pitchFamily="34" charset="0"/>
              <a:ea typeface="Calibri" panose="020F0502020204030204" pitchFamily="34" charset="0"/>
            </a:endParaRPr>
          </a:p>
          <a:p>
            <a:pPr>
              <a:lnSpc>
                <a:spcPct val="107000"/>
              </a:lnSpc>
              <a:spcAft>
                <a:spcPts val="800"/>
              </a:spcAft>
            </a:pPr>
            <a:r>
              <a:rPr lang="el-GR" sz="1100" dirty="0">
                <a:effectLst/>
                <a:latin typeface="Calibri" panose="020F0502020204030204" pitchFamily="34" charset="0"/>
                <a:ea typeface="Calibri" panose="020F0502020204030204" pitchFamily="34" charset="0"/>
              </a:rPr>
              <a:t>Θα χαρούμε να σας δούμε στο επόμενο ραντεβού, ή οποιαδήποτε άλλη στιγμή, εφόσον έχετε προβλήματα.</a:t>
            </a:r>
            <a:r>
              <a:rPr lang="cs-CZ" sz="1100" dirty="0">
                <a:effectLst/>
                <a:latin typeface="Calibri" panose="020F0502020204030204" pitchFamily="34" charset="0"/>
                <a:ea typeface="Calibri" panose="020F0502020204030204" pitchFamily="34" charset="0"/>
              </a:rPr>
              <a:t> </a:t>
            </a:r>
          </a:p>
          <a:p>
            <a:pPr>
              <a:lnSpc>
                <a:spcPct val="107000"/>
              </a:lnSpc>
              <a:spcAft>
                <a:spcPts val="800"/>
              </a:spcAft>
            </a:pPr>
            <a:r>
              <a:rPr lang="el-GR" sz="1100" dirty="0">
                <a:effectLst/>
                <a:latin typeface="Calibri" panose="020F0502020204030204" pitchFamily="34" charset="0"/>
                <a:ea typeface="Calibri" panose="020F0502020204030204" pitchFamily="34" charset="0"/>
              </a:rPr>
              <a:t>Η ημερομηνία ελέγχου</a:t>
            </a:r>
            <a:r>
              <a:rPr lang="cs-CZ" sz="1100" dirty="0">
                <a:effectLst/>
                <a:latin typeface="Calibri" panose="020F0502020204030204" pitchFamily="34" charset="0"/>
                <a:ea typeface="Calibri" panose="020F0502020204030204" pitchFamily="34" charset="0"/>
              </a:rPr>
              <a:t>:……………………………</a:t>
            </a:r>
          </a:p>
        </p:txBody>
      </p:sp>
    </p:spTree>
    <p:extLst>
      <p:ext uri="{BB962C8B-B14F-4D97-AF65-F5344CB8AC3E}">
        <p14:creationId xmlns:p14="http://schemas.microsoft.com/office/powerpoint/2010/main" val="2078087698"/>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660</Words>
  <Application>Microsoft Office PowerPoint</Application>
  <PresentationFormat>Širokoúhlá obrazovka</PresentationFormat>
  <Paragraphs>26</Paragraphs>
  <Slides>1</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vt:i4>
      </vt:variant>
    </vt:vector>
  </HeadingPairs>
  <TitlesOfParts>
    <vt:vector size="5" baseType="lpstr">
      <vt:lpstr>Arial</vt:lpstr>
      <vt:lpstr>Calibri</vt:lpstr>
      <vt:lpstr>Calibri Light</vt:lpstr>
      <vt:lpstr>Motiv Office</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Alena Macková</dc:creator>
  <cp:lastModifiedBy>Alena Macková</cp:lastModifiedBy>
  <cp:revision>5</cp:revision>
  <dcterms:created xsi:type="dcterms:W3CDTF">2025-05-13T08:59:17Z</dcterms:created>
  <dcterms:modified xsi:type="dcterms:W3CDTF">2025-05-13T09:04:09Z</dcterms:modified>
</cp:coreProperties>
</file>